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5" r:id="rId3"/>
    <p:sldId id="280" r:id="rId4"/>
    <p:sldId id="281" r:id="rId5"/>
    <p:sldId id="282" r:id="rId6"/>
    <p:sldId id="273" r:id="rId7"/>
    <p:sldId id="283" r:id="rId8"/>
    <p:sldId id="288" r:id="rId9"/>
    <p:sldId id="287" r:id="rId10"/>
    <p:sldId id="285" r:id="rId11"/>
    <p:sldId id="286" r:id="rId12"/>
    <p:sldId id="261" r:id="rId13"/>
    <p:sldId id="284" r:id="rId14"/>
    <p:sldId id="271" r:id="rId1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D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70" autoAdjust="0"/>
  </p:normalViewPr>
  <p:slideViewPr>
    <p:cSldViewPr>
      <p:cViewPr>
        <p:scale>
          <a:sx n="70" d="100"/>
          <a:sy n="70" d="100"/>
        </p:scale>
        <p:origin x="-114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872BBB-7584-48D4-9B19-CED64950EFA9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3CA739CC-1304-4CA8-9C76-3F6DA9A4F193}">
      <dgm:prSet phldrT="[Text]"/>
      <dgm:spPr/>
      <dgm:t>
        <a:bodyPr/>
        <a:lstStyle/>
        <a:p>
          <a:r>
            <a:rPr lang="en-US" dirty="0" smtClean="0"/>
            <a:t>Homeless System </a:t>
          </a:r>
          <a:endParaRPr lang="en-US" dirty="0"/>
        </a:p>
      </dgm:t>
    </dgm:pt>
    <dgm:pt modelId="{9411A76E-7ACE-4BF2-B0DC-B4B70794BB62}" type="parTrans" cxnId="{00DD23F2-CD22-4D36-9FF2-894317944DD1}">
      <dgm:prSet/>
      <dgm:spPr/>
      <dgm:t>
        <a:bodyPr/>
        <a:lstStyle/>
        <a:p>
          <a:endParaRPr lang="en-US"/>
        </a:p>
      </dgm:t>
    </dgm:pt>
    <dgm:pt modelId="{06BAC0F0-CDBD-4C21-B88F-99B8967AA10A}" type="sibTrans" cxnId="{00DD23F2-CD22-4D36-9FF2-894317944DD1}">
      <dgm:prSet/>
      <dgm:spPr/>
      <dgm:t>
        <a:bodyPr/>
        <a:lstStyle/>
        <a:p>
          <a:endParaRPr lang="en-US"/>
        </a:p>
      </dgm:t>
    </dgm:pt>
    <dgm:pt modelId="{6705CFE9-65B6-43F9-85A1-EE2BC6DB10AC}">
      <dgm:prSet phldrT="[Text]"/>
      <dgm:spPr/>
      <dgm:t>
        <a:bodyPr/>
        <a:lstStyle/>
        <a:p>
          <a:r>
            <a:rPr lang="en-US" dirty="0" smtClean="0"/>
            <a:t>Jail</a:t>
          </a:r>
          <a:endParaRPr lang="en-US" dirty="0"/>
        </a:p>
      </dgm:t>
    </dgm:pt>
    <dgm:pt modelId="{6C061059-E8F6-4114-8FBC-E28F3908FDE6}" type="parTrans" cxnId="{5A287639-9B1A-441B-8173-1B71894E0A6F}">
      <dgm:prSet/>
      <dgm:spPr/>
      <dgm:t>
        <a:bodyPr/>
        <a:lstStyle/>
        <a:p>
          <a:endParaRPr lang="en-US"/>
        </a:p>
      </dgm:t>
    </dgm:pt>
    <dgm:pt modelId="{1ACE0DD9-FCC1-44D5-AF46-152A45607456}" type="sibTrans" cxnId="{5A287639-9B1A-441B-8173-1B71894E0A6F}">
      <dgm:prSet/>
      <dgm:spPr/>
      <dgm:t>
        <a:bodyPr/>
        <a:lstStyle/>
        <a:p>
          <a:endParaRPr lang="en-US"/>
        </a:p>
      </dgm:t>
    </dgm:pt>
    <dgm:pt modelId="{F83056B1-6C50-4A12-ACC0-9AD6C30F66BA}">
      <dgm:prSet phldrT="[Text]"/>
      <dgm:spPr/>
      <dgm:t>
        <a:bodyPr/>
        <a:lstStyle/>
        <a:p>
          <a:r>
            <a:rPr lang="en-US" dirty="0" smtClean="0"/>
            <a:t>Hospital</a:t>
          </a:r>
          <a:endParaRPr lang="en-US" dirty="0"/>
        </a:p>
      </dgm:t>
    </dgm:pt>
    <dgm:pt modelId="{137FE15B-EA30-4428-98DC-BEB8E5DF5129}" type="parTrans" cxnId="{DE4AD5D5-9FD9-4AAD-B12D-27556B126620}">
      <dgm:prSet/>
      <dgm:spPr/>
      <dgm:t>
        <a:bodyPr/>
        <a:lstStyle/>
        <a:p>
          <a:endParaRPr lang="en-US"/>
        </a:p>
      </dgm:t>
    </dgm:pt>
    <dgm:pt modelId="{7E98D20A-139B-4C0B-8697-B3772BB56809}" type="sibTrans" cxnId="{DE4AD5D5-9FD9-4AAD-B12D-27556B126620}">
      <dgm:prSet/>
      <dgm:spPr/>
      <dgm:t>
        <a:bodyPr/>
        <a:lstStyle/>
        <a:p>
          <a:endParaRPr lang="en-US"/>
        </a:p>
      </dgm:t>
    </dgm:pt>
    <dgm:pt modelId="{349DDF8F-55E7-4254-88EE-A308B8F52FD4}" type="pres">
      <dgm:prSet presAssocID="{5C872BBB-7584-48D4-9B19-CED64950EFA9}" presName="compositeShape" presStyleCnt="0">
        <dgm:presLayoutVars>
          <dgm:chMax val="7"/>
          <dgm:dir/>
          <dgm:resizeHandles val="exact"/>
        </dgm:presLayoutVars>
      </dgm:prSet>
      <dgm:spPr/>
    </dgm:pt>
    <dgm:pt modelId="{3910E66E-5BF7-4FE1-971A-8AFF9A91CDD3}" type="pres">
      <dgm:prSet presAssocID="{3CA739CC-1304-4CA8-9C76-3F6DA9A4F193}" presName="circ1" presStyleLbl="vennNode1" presStyleIdx="0" presStyleCnt="3" custScaleX="112821" custScaleY="110577"/>
      <dgm:spPr/>
      <dgm:t>
        <a:bodyPr/>
        <a:lstStyle/>
        <a:p>
          <a:endParaRPr lang="en-US"/>
        </a:p>
      </dgm:t>
    </dgm:pt>
    <dgm:pt modelId="{81D2A735-1A1E-46D3-94A7-9EA9C60A78F1}" type="pres">
      <dgm:prSet presAssocID="{3CA739CC-1304-4CA8-9C76-3F6DA9A4F19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DA4F2-568E-41C9-8012-0484FFBCE4B3}" type="pres">
      <dgm:prSet presAssocID="{6705CFE9-65B6-43F9-85A1-EE2BC6DB10AC}" presName="circ2" presStyleLbl="vennNode1" presStyleIdx="1" presStyleCnt="3" custScaleX="112821" custScaleY="110577" custLinFactNeighborX="3889" custLinFactNeighborY="2084"/>
      <dgm:spPr/>
      <dgm:t>
        <a:bodyPr/>
        <a:lstStyle/>
        <a:p>
          <a:endParaRPr lang="en-US"/>
        </a:p>
      </dgm:t>
    </dgm:pt>
    <dgm:pt modelId="{A490274B-5C05-4AFB-9F88-1AD4DC9FB724}" type="pres">
      <dgm:prSet presAssocID="{6705CFE9-65B6-43F9-85A1-EE2BC6DB10A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B28B1-5D10-48AC-8CB3-06CC19302D31}" type="pres">
      <dgm:prSet presAssocID="{F83056B1-6C50-4A12-ACC0-9AD6C30F66BA}" presName="circ3" presStyleLbl="vennNode1" presStyleIdx="2" presStyleCnt="3" custScaleX="112821" custScaleY="110577"/>
      <dgm:spPr/>
      <dgm:t>
        <a:bodyPr/>
        <a:lstStyle/>
        <a:p>
          <a:endParaRPr lang="en-US"/>
        </a:p>
      </dgm:t>
    </dgm:pt>
    <dgm:pt modelId="{132D2280-DFF7-4A38-82FA-5E3255B7DA39}" type="pres">
      <dgm:prSet presAssocID="{F83056B1-6C50-4A12-ACC0-9AD6C30F66B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9FC799-1536-46AF-8985-2F626A25A193}" type="presOf" srcId="{F83056B1-6C50-4A12-ACC0-9AD6C30F66BA}" destId="{132D2280-DFF7-4A38-82FA-5E3255B7DA39}" srcOrd="1" destOrd="0" presId="urn:microsoft.com/office/officeart/2005/8/layout/venn1"/>
    <dgm:cxn modelId="{BDC2C4F2-2C66-4E4E-B3F8-EDD4A1006206}" type="presOf" srcId="{5C872BBB-7584-48D4-9B19-CED64950EFA9}" destId="{349DDF8F-55E7-4254-88EE-A308B8F52FD4}" srcOrd="0" destOrd="0" presId="urn:microsoft.com/office/officeart/2005/8/layout/venn1"/>
    <dgm:cxn modelId="{5A287639-9B1A-441B-8173-1B71894E0A6F}" srcId="{5C872BBB-7584-48D4-9B19-CED64950EFA9}" destId="{6705CFE9-65B6-43F9-85A1-EE2BC6DB10AC}" srcOrd="1" destOrd="0" parTransId="{6C061059-E8F6-4114-8FBC-E28F3908FDE6}" sibTransId="{1ACE0DD9-FCC1-44D5-AF46-152A45607456}"/>
    <dgm:cxn modelId="{2EF1AD86-C0A3-4B15-8345-B87583527463}" type="presOf" srcId="{F83056B1-6C50-4A12-ACC0-9AD6C30F66BA}" destId="{0F5B28B1-5D10-48AC-8CB3-06CC19302D31}" srcOrd="0" destOrd="0" presId="urn:microsoft.com/office/officeart/2005/8/layout/venn1"/>
    <dgm:cxn modelId="{E3E26CDE-32CD-404A-8250-C838237B4E93}" type="presOf" srcId="{6705CFE9-65B6-43F9-85A1-EE2BC6DB10AC}" destId="{A490274B-5C05-4AFB-9F88-1AD4DC9FB724}" srcOrd="1" destOrd="0" presId="urn:microsoft.com/office/officeart/2005/8/layout/venn1"/>
    <dgm:cxn modelId="{DE4AD5D5-9FD9-4AAD-B12D-27556B126620}" srcId="{5C872BBB-7584-48D4-9B19-CED64950EFA9}" destId="{F83056B1-6C50-4A12-ACC0-9AD6C30F66BA}" srcOrd="2" destOrd="0" parTransId="{137FE15B-EA30-4428-98DC-BEB8E5DF5129}" sibTransId="{7E98D20A-139B-4C0B-8697-B3772BB56809}"/>
    <dgm:cxn modelId="{3CC40699-8173-4F40-8252-A6195CFBC3ED}" type="presOf" srcId="{6705CFE9-65B6-43F9-85A1-EE2BC6DB10AC}" destId="{417DA4F2-568E-41C9-8012-0484FFBCE4B3}" srcOrd="0" destOrd="0" presId="urn:microsoft.com/office/officeart/2005/8/layout/venn1"/>
    <dgm:cxn modelId="{A2F2F892-7863-463C-8A23-3C4D36BB21C1}" type="presOf" srcId="{3CA739CC-1304-4CA8-9C76-3F6DA9A4F193}" destId="{81D2A735-1A1E-46D3-94A7-9EA9C60A78F1}" srcOrd="1" destOrd="0" presId="urn:microsoft.com/office/officeart/2005/8/layout/venn1"/>
    <dgm:cxn modelId="{00DD23F2-CD22-4D36-9FF2-894317944DD1}" srcId="{5C872BBB-7584-48D4-9B19-CED64950EFA9}" destId="{3CA739CC-1304-4CA8-9C76-3F6DA9A4F193}" srcOrd="0" destOrd="0" parTransId="{9411A76E-7ACE-4BF2-B0DC-B4B70794BB62}" sibTransId="{06BAC0F0-CDBD-4C21-B88F-99B8967AA10A}"/>
    <dgm:cxn modelId="{23103A1C-37D4-450B-A410-FE8FD2D35AEE}" type="presOf" srcId="{3CA739CC-1304-4CA8-9C76-3F6DA9A4F193}" destId="{3910E66E-5BF7-4FE1-971A-8AFF9A91CDD3}" srcOrd="0" destOrd="0" presId="urn:microsoft.com/office/officeart/2005/8/layout/venn1"/>
    <dgm:cxn modelId="{38D1AD55-1AD1-451D-8ACF-CD88C877663C}" type="presParOf" srcId="{349DDF8F-55E7-4254-88EE-A308B8F52FD4}" destId="{3910E66E-5BF7-4FE1-971A-8AFF9A91CDD3}" srcOrd="0" destOrd="0" presId="urn:microsoft.com/office/officeart/2005/8/layout/venn1"/>
    <dgm:cxn modelId="{28EE56A4-C35D-4E05-8BA8-D778BFFCEFDE}" type="presParOf" srcId="{349DDF8F-55E7-4254-88EE-A308B8F52FD4}" destId="{81D2A735-1A1E-46D3-94A7-9EA9C60A78F1}" srcOrd="1" destOrd="0" presId="urn:microsoft.com/office/officeart/2005/8/layout/venn1"/>
    <dgm:cxn modelId="{7665B2D8-0EEB-4FE3-BE75-D7E57ECA1BEE}" type="presParOf" srcId="{349DDF8F-55E7-4254-88EE-A308B8F52FD4}" destId="{417DA4F2-568E-41C9-8012-0484FFBCE4B3}" srcOrd="2" destOrd="0" presId="urn:microsoft.com/office/officeart/2005/8/layout/venn1"/>
    <dgm:cxn modelId="{85217AF7-8A67-4AF8-9110-8E001952AD2B}" type="presParOf" srcId="{349DDF8F-55E7-4254-88EE-A308B8F52FD4}" destId="{A490274B-5C05-4AFB-9F88-1AD4DC9FB724}" srcOrd="3" destOrd="0" presId="urn:microsoft.com/office/officeart/2005/8/layout/venn1"/>
    <dgm:cxn modelId="{9FFF4EBB-B447-4F32-93A3-ADA5EFAC51F1}" type="presParOf" srcId="{349DDF8F-55E7-4254-88EE-A308B8F52FD4}" destId="{0F5B28B1-5D10-48AC-8CB3-06CC19302D31}" srcOrd="4" destOrd="0" presId="urn:microsoft.com/office/officeart/2005/8/layout/venn1"/>
    <dgm:cxn modelId="{44E6870E-84AD-4269-A191-B7AE31ABCC3B}" type="presParOf" srcId="{349DDF8F-55E7-4254-88EE-A308B8F52FD4}" destId="{132D2280-DFF7-4A38-82FA-5E3255B7DA3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E1D05-F792-4B11-813F-C303E6FFE3C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E8DC9-CD11-4F6B-A08E-FD0656176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93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F3A7E64-5D79-44BB-853E-84333C51226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EAD585F-9DB6-473A-8510-F06E892F3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3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D585F-9DB6-473A-8510-F06E892F3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54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D585F-9DB6-473A-8510-F06E892F30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11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D585F-9DB6-473A-8510-F06E892F30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85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D585F-9DB6-473A-8510-F06E892F3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28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D585F-9DB6-473A-8510-F06E892F30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14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D585F-9DB6-473A-8510-F06E892F30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14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D585F-9DB6-473A-8510-F06E892F30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14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D585F-9DB6-473A-8510-F06E892F30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06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-Individuals with drug offenses are required</a:t>
            </a:r>
            <a:r>
              <a:rPr lang="en-US" baseline="0" dirty="0" smtClean="0"/>
              <a:t> to complete a 30 day drug treatment program prior to receiving welfare benefits.</a:t>
            </a:r>
            <a:endParaRPr lang="en-US" dirty="0" smtClean="0"/>
          </a:p>
          <a:p>
            <a:r>
              <a:rPr lang="en-US" dirty="0" smtClean="0"/>
              <a:t> Inpatient</a:t>
            </a:r>
            <a:r>
              <a:rPr lang="en-US" baseline="0" dirty="0" smtClean="0"/>
              <a:t> drug treatment became licensed in ___ allowing inmates to complete the treatment program in jail. First in state </a:t>
            </a:r>
          </a:p>
          <a:p>
            <a:r>
              <a:rPr lang="en-US" baseline="0" dirty="0" smtClean="0"/>
              <a:t>-Passed legislation enabling the treatment to be licensed </a:t>
            </a:r>
          </a:p>
          <a:p>
            <a:r>
              <a:rPr lang="en-US" baseline="0" dirty="0" smtClean="0"/>
              <a:t>Even our providers note that it is better for clients to be in the jail…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 can pay backwards 90 days-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Served 60 months for distribution after 1996 lifetime ban on Welfare benefits- vetoed by governor last year, bill on </a:t>
            </a:r>
            <a:r>
              <a:rPr lang="en-US" baseline="0" dirty="0" err="1" smtClean="0"/>
              <a:t>Gov</a:t>
            </a:r>
            <a:r>
              <a:rPr lang="en-US" baseline="0" dirty="0" smtClean="0"/>
              <a:t> desk again.  </a:t>
            </a:r>
          </a:p>
          <a:p>
            <a:r>
              <a:rPr lang="en-US" baseline="0" dirty="0" smtClean="0"/>
              <a:t>Urban areas- in a school zone basically everywhere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D585F-9DB6-473A-8510-F06E892F30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6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D585F-9DB6-473A-8510-F06E892F30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87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1927-8809-42A5-80F1-D195B6878E1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329C-D91A-4ACC-8629-759ED7B1B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1927-8809-42A5-80F1-D195B6878E1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329C-D91A-4ACC-8629-759ED7B1B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1927-8809-42A5-80F1-D195B6878E1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329C-D91A-4ACC-8629-759ED7B1B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1927-8809-42A5-80F1-D195B6878E1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329C-D91A-4ACC-8629-759ED7B1B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1927-8809-42A5-80F1-D195B6878E1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329C-D91A-4ACC-8629-759ED7B1B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1927-8809-42A5-80F1-D195B6878E1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329C-D91A-4ACC-8629-759ED7B1BA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1927-8809-42A5-80F1-D195B6878E1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329C-D91A-4ACC-8629-759ED7B1B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1927-8809-42A5-80F1-D195B6878E1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329C-D91A-4ACC-8629-759ED7B1B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1927-8809-42A5-80F1-D195B6878E1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329C-D91A-4ACC-8629-759ED7B1B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1927-8809-42A5-80F1-D195B6878E1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9F329C-D91A-4ACC-8629-759ED7B1B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1927-8809-42A5-80F1-D195B6878E1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329C-D91A-4ACC-8629-759ED7B1B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3D41927-8809-42A5-80F1-D195B6878E1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19F329C-D91A-4ACC-8629-759ED7B1BA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Hudson County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Division of Housing and Community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Homeless efforts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524000" cy="14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457200"/>
            <a:ext cx="8168640" cy="548640"/>
          </a:xfrm>
        </p:spPr>
        <p:txBody>
          <a:bodyPr/>
          <a:lstStyle/>
          <a:p>
            <a:pPr algn="ctr"/>
            <a:r>
              <a:rPr lang="en-US" dirty="0" smtClean="0"/>
              <a:t>Hudson County Department of Corrections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Rehabilitation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371600"/>
            <a:ext cx="7886700" cy="392857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Operates a progressive Community Reintegration </a:t>
            </a:r>
            <a:r>
              <a:rPr lang="en-US" sz="2000" dirty="0" smtClean="0"/>
              <a:t>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Provides comprehensive services to individuals while incarcerated</a:t>
            </a:r>
            <a:r>
              <a:rPr lang="en-US" sz="1800" dirty="0" smtClean="0"/>
              <a:t> </a:t>
            </a:r>
            <a:r>
              <a:rPr lang="en-US" sz="2000" b="0" dirty="0" smtClean="0"/>
              <a:t>(Inpatient drug and mental health treatment, GED, vocational training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Community-Based Services after </a:t>
            </a:r>
            <a:r>
              <a:rPr lang="en-US" sz="2000" dirty="0" smtClean="0"/>
              <a:t>release </a:t>
            </a:r>
            <a:r>
              <a:rPr lang="en-US" sz="2000" b="0" dirty="0" smtClean="0"/>
              <a:t>(connection to benefits, FQHC, continued mental health and substance abuse, case management etc.)</a:t>
            </a: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Housing</a:t>
            </a:r>
            <a:endParaRPr lang="en-US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Transitional- Maximum 15 </a:t>
            </a:r>
            <a:r>
              <a:rPr lang="en-US" sz="2000" dirty="0"/>
              <a:t>months of </a:t>
            </a:r>
            <a:r>
              <a:rPr lang="en-US" sz="2000" dirty="0" smtClean="0"/>
              <a:t>sober/clean </a:t>
            </a:r>
            <a:r>
              <a:rPr lang="en-US" sz="2000" dirty="0"/>
              <a:t>housing</a:t>
            </a:r>
          </a:p>
          <a:p>
            <a:pPr marL="345186" lvl="2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345186" lvl="2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0" indent="0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0714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Corrections and Housing 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635240" cy="3852372"/>
          </a:xfrm>
        </p:spPr>
        <p:txBody>
          <a:bodyPr>
            <a:normAutofit lnSpcReduction="10000"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Limited collaboration </a:t>
            </a:r>
            <a:r>
              <a:rPr lang="en-US" sz="2000" dirty="0" smtClean="0">
                <a:solidFill>
                  <a:srgbClr val="000000"/>
                </a:solidFill>
              </a:rPr>
              <a:t>prior </a:t>
            </a:r>
            <a:r>
              <a:rPr lang="en-US" sz="2000" dirty="0">
                <a:solidFill>
                  <a:srgbClr val="000000"/>
                </a:solidFill>
              </a:rPr>
              <a:t>to </a:t>
            </a:r>
            <a:r>
              <a:rPr lang="en-US" sz="2000" dirty="0" smtClean="0">
                <a:solidFill>
                  <a:srgbClr val="000000"/>
                </a:solidFill>
              </a:rPr>
              <a:t>Frequent User Initiative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Winter Warming Center served as a catalyst</a:t>
            </a:r>
            <a:endParaRPr lang="en-US" sz="2000" dirty="0">
              <a:solidFill>
                <a:srgbClr val="000000"/>
              </a:solidFill>
            </a:endParaRPr>
          </a:p>
          <a:p>
            <a:pPr marL="0" lvl="0" indent="0"/>
            <a:r>
              <a:rPr lang="en-US" sz="2000" b="0" dirty="0">
                <a:solidFill>
                  <a:srgbClr val="000000"/>
                </a:solidFill>
              </a:rPr>
              <a:t>Created as a result of community input and need for additional placements for unsheltered homeless during the cold winter months</a:t>
            </a:r>
          </a:p>
          <a:p>
            <a:pPr marL="573786" lvl="3" indent="-285750">
              <a:buClr>
                <a:srgbClr val="F96A1B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Continuous, staffed by Department of Corrections first year</a:t>
            </a:r>
          </a:p>
          <a:p>
            <a:pPr marL="573786" lvl="3" indent="-285750">
              <a:buClr>
                <a:srgbClr val="F96A1B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Averaged 75 persons a night</a:t>
            </a:r>
          </a:p>
          <a:p>
            <a:pPr marL="573786" lvl="3" indent="-285750">
              <a:buClr>
                <a:srgbClr val="F96A1B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Analyzed usage of the WC and Incarcerations for 28 individuals:</a:t>
            </a:r>
          </a:p>
          <a:p>
            <a:pPr marL="573786" lvl="3" indent="-285750">
              <a:buClr>
                <a:srgbClr val="F96A1B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2,096 nights in jail during the winter of 2013-14 (before WC)</a:t>
            </a:r>
          </a:p>
          <a:p>
            <a:pPr marL="573786" lvl="3" indent="-285750">
              <a:buClr>
                <a:srgbClr val="F96A1B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334 nights in jail the </a:t>
            </a:r>
            <a:r>
              <a:rPr lang="en-US" sz="2000" dirty="0" smtClean="0">
                <a:solidFill>
                  <a:srgbClr val="000000"/>
                </a:solidFill>
              </a:rPr>
              <a:t>winter </a:t>
            </a:r>
            <a:r>
              <a:rPr lang="en-US" sz="2000" dirty="0">
                <a:solidFill>
                  <a:srgbClr val="000000"/>
                </a:solidFill>
              </a:rPr>
              <a:t>of 2014-15 (during WC)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Helped initiate the conversation about permanent solutions</a:t>
            </a:r>
          </a:p>
          <a:p>
            <a:pPr lvl="2">
              <a:buClr>
                <a:srgbClr val="F96A1B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Identified a gap in housing  and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98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520940" cy="548640"/>
          </a:xfrm>
        </p:spPr>
        <p:txBody>
          <a:bodyPr/>
          <a:lstStyle/>
          <a:p>
            <a:r>
              <a:rPr lang="en-US" dirty="0" smtClean="0"/>
              <a:t>Actual data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495800" cy="4157172"/>
          </a:xfrm>
        </p:spPr>
        <p:txBody>
          <a:bodyPr>
            <a:normAutofit/>
          </a:bodyPr>
          <a:lstStyle/>
          <a:p>
            <a:pPr marL="237744" lvl="2" indent="0">
              <a:buNone/>
            </a:pPr>
            <a:r>
              <a:rPr lang="en-US" sz="2400" b="1" dirty="0" smtClean="0"/>
              <a:t>Analyzed 5 </a:t>
            </a:r>
            <a:r>
              <a:rPr lang="en-US" sz="2400" b="1" dirty="0"/>
              <a:t>years of Jail and HMIS </a:t>
            </a:r>
            <a:r>
              <a:rPr lang="en-US" sz="2400" b="1" dirty="0" smtClean="0"/>
              <a:t>Data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Initial Jail data was provided by NJ Administrative Office of the Courts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HMIS Data </a:t>
            </a:r>
            <a:r>
              <a:rPr lang="en-US" sz="2000" dirty="0">
                <a:solidFill>
                  <a:srgbClr val="000000"/>
                </a:solidFill>
              </a:rPr>
              <a:t>is “owned” by CoC </a:t>
            </a:r>
            <a:r>
              <a:rPr lang="en-US" sz="2000" dirty="0" smtClean="0">
                <a:solidFill>
                  <a:srgbClr val="000000"/>
                </a:solidFill>
              </a:rPr>
              <a:t>programs County historically </a:t>
            </a:r>
            <a:r>
              <a:rPr lang="en-US" sz="2000" dirty="0">
                <a:solidFill>
                  <a:srgbClr val="000000"/>
                </a:solidFill>
              </a:rPr>
              <a:t>only has aggregate level </a:t>
            </a:r>
            <a:r>
              <a:rPr lang="en-US" sz="2000" dirty="0" smtClean="0">
                <a:solidFill>
                  <a:srgbClr val="000000"/>
                </a:solidFill>
              </a:rPr>
              <a:t>view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Continuum </a:t>
            </a:r>
            <a:r>
              <a:rPr lang="en-US" sz="2000" dirty="0">
                <a:solidFill>
                  <a:srgbClr val="000000"/>
                </a:solidFill>
              </a:rPr>
              <a:t>of Care </a:t>
            </a:r>
            <a:r>
              <a:rPr lang="en-US" sz="2000" dirty="0" smtClean="0">
                <a:solidFill>
                  <a:srgbClr val="000000"/>
                </a:solidFill>
              </a:rPr>
              <a:t>voted to allow </a:t>
            </a:r>
            <a:r>
              <a:rPr lang="en-US" sz="2000" dirty="0">
                <a:solidFill>
                  <a:srgbClr val="000000"/>
                </a:solidFill>
              </a:rPr>
              <a:t>access to view </a:t>
            </a:r>
            <a:r>
              <a:rPr lang="en-US" sz="2000" dirty="0" smtClean="0">
                <a:solidFill>
                  <a:srgbClr val="000000"/>
                </a:solidFill>
              </a:rPr>
              <a:t>names in order to perform match</a:t>
            </a:r>
            <a:endParaRPr lang="en-US" sz="2400" b="1" dirty="0"/>
          </a:p>
          <a:p>
            <a:pPr marL="237744" lvl="2" indent="0">
              <a:buNone/>
            </a:pPr>
            <a:endParaRPr lang="en-US" sz="2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"/>
            <a:ext cx="7278521" cy="313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2 4"/>
          <p:cNvSpPr/>
          <p:nvPr/>
        </p:nvSpPr>
        <p:spPr>
          <a:xfrm>
            <a:off x="5638800" y="4191000"/>
            <a:ext cx="3124200" cy="1981200"/>
          </a:xfrm>
          <a:prstGeom prst="borderCallout2">
            <a:avLst>
              <a:gd name="adj1" fmla="val 69"/>
              <a:gd name="adj2" fmla="val 46371"/>
              <a:gd name="adj3" fmla="val -23558"/>
              <a:gd name="adj4" fmla="val 46400"/>
              <a:gd name="adj5" fmla="val -127121"/>
              <a:gd name="adj6" fmla="val 4999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Overlap=2000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5% of jail population has experienced homelessness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23% of Homeless population has been incarcerated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 Supportive housing for Frequent Utilizers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219200"/>
            <a:ext cx="7520940" cy="357984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CoC Bonus Project</a:t>
            </a:r>
            <a:endParaRPr lang="en-US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27 Units of PSH targeted frequent utilizers of jail and/or hospitals.  </a:t>
            </a:r>
            <a:endParaRPr lang="en-US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Targeted those with highest vulnerability scores first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Currently assessing outcomes of those housed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DCA Housing First Initiative</a:t>
            </a:r>
            <a:endParaRPr lang="en-US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100 vouchers were secured for frequent </a:t>
            </a:r>
            <a:r>
              <a:rPr lang="en-US" sz="2000" dirty="0"/>
              <a:t>utilizers of jail </a:t>
            </a:r>
            <a:endParaRPr lang="en-US" sz="20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Hudson County providing service funding for the vouchers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Matching jail and HMIS data to target those with highest number of incarcerations first. </a:t>
            </a:r>
            <a:endParaRPr lang="en-US" sz="2000" dirty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0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623772"/>
          </a:xfrm>
        </p:spPr>
        <p:txBody>
          <a:bodyPr>
            <a:normAutofit fontScale="55000" lnSpcReduction="20000"/>
          </a:bodyPr>
          <a:lstStyle/>
          <a:p>
            <a:endParaRPr lang="en-US" sz="2400" dirty="0" smtClean="0"/>
          </a:p>
          <a:p>
            <a:r>
              <a:rPr lang="en-US" sz="5900" dirty="0" smtClean="0"/>
              <a:t>Contact Information</a:t>
            </a:r>
          </a:p>
          <a:p>
            <a:r>
              <a:rPr lang="en-US" sz="3400" dirty="0"/>
              <a:t>Hudson County Division of Housing and Community </a:t>
            </a:r>
            <a:r>
              <a:rPr lang="en-US" sz="3400" dirty="0" smtClean="0"/>
              <a:t>Development</a:t>
            </a:r>
          </a:p>
          <a:p>
            <a:r>
              <a:rPr lang="en-US" sz="3400" dirty="0"/>
              <a:t>201-369-4520</a:t>
            </a:r>
          </a:p>
          <a:p>
            <a:endParaRPr lang="en-US" sz="3400" dirty="0"/>
          </a:p>
          <a:p>
            <a:r>
              <a:rPr lang="en-US" sz="3800" dirty="0" smtClean="0"/>
              <a:t>	Randi Moore, Division Chief</a:t>
            </a:r>
          </a:p>
          <a:p>
            <a:r>
              <a:rPr lang="en-US" sz="3800" dirty="0" smtClean="0"/>
              <a:t>	rmoore@hcnj.us</a:t>
            </a:r>
          </a:p>
          <a:p>
            <a:endParaRPr lang="en-US" sz="3800" dirty="0"/>
          </a:p>
          <a:p>
            <a:r>
              <a:rPr lang="en-US" sz="3800" dirty="0"/>
              <a:t>	</a:t>
            </a:r>
            <a:r>
              <a:rPr lang="en-US" sz="3800" dirty="0" smtClean="0"/>
              <a:t>Carol Sainthilaire, Program Director</a:t>
            </a:r>
          </a:p>
          <a:p>
            <a:r>
              <a:rPr lang="en-US" sz="3800" dirty="0" smtClean="0"/>
              <a:t>	</a:t>
            </a:r>
            <a:r>
              <a:rPr lang="en-US" sz="3800" dirty="0" err="1" smtClean="0"/>
              <a:t>csainthilaire</a:t>
            </a:r>
            <a:r>
              <a:rPr lang="en-US" sz="3800" dirty="0" smtClean="0"/>
              <a:t> @hcnj.us</a:t>
            </a:r>
          </a:p>
          <a:p>
            <a:endParaRPr lang="en-US" sz="3800" dirty="0" smtClean="0"/>
          </a:p>
          <a:p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42331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Hudson county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4196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Estimated population: 675,000 in 12 municipalities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Geographically the smallest and most densely populated county in New Jersey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2016 Point-in-Time Count identified: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/>
              <a:t>829 persons in 660 households (9.6% decrease)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/>
              <a:t>137 Chronically homeless persons (21% decrease)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/>
              <a:t>30 veterans (30% decrease)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dirty="0"/>
          </a:p>
        </p:txBody>
      </p:sp>
      <p:pic>
        <p:nvPicPr>
          <p:cNvPr id="4" name="Picture 2" descr="C:\Users\rmoore\AppData\Local\Microsoft\Windows\Temporary Internet Files\Content.Outlook\YUQ7Z7N3\Presentation_request_v2 Converted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3814195" cy="500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08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10600" cy="548640"/>
          </a:xfrm>
        </p:spPr>
        <p:txBody>
          <a:bodyPr/>
          <a:lstStyle/>
          <a:p>
            <a:pPr algn="ctr"/>
            <a:r>
              <a:rPr lang="en-US" sz="3200" dirty="0" smtClean="0"/>
              <a:t>Hudson county Division of Housing And Community Development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787640" cy="411324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Receives and administers the following HUD programs: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/>
              <a:t>$2 Million annually in </a:t>
            </a:r>
            <a:r>
              <a:rPr lang="en-US" sz="2000" dirty="0" smtClean="0"/>
              <a:t>Community Development Block Grant (CDBG)</a:t>
            </a:r>
            <a:endParaRPr lang="en-US" sz="20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/>
              <a:t>$2 Million in HOME Investment Partnership </a:t>
            </a:r>
            <a:r>
              <a:rPr lang="en-US" sz="2000" dirty="0" smtClean="0"/>
              <a:t>Program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/>
              <a:t>$165,000 in Emergency Solutions Grant (ESG) funding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Administers the Hudson County Homelessness Trust Fund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/>
              <a:t>Collects an average of $150,000 annually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Collaborative </a:t>
            </a:r>
            <a:r>
              <a:rPr lang="en-US" sz="2000" dirty="0"/>
              <a:t>Applicant/Lead Entity for Continuum of </a:t>
            </a:r>
            <a:r>
              <a:rPr lang="en-US" sz="2000" dirty="0" smtClean="0"/>
              <a:t>Care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438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520940" cy="548640"/>
          </a:xfrm>
        </p:spPr>
        <p:txBody>
          <a:bodyPr/>
          <a:lstStyle/>
          <a:p>
            <a:r>
              <a:rPr lang="en-US" dirty="0" smtClean="0"/>
              <a:t>Hudson County Continuum of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00628"/>
            <a:ext cx="8077200" cy="3928572"/>
          </a:xfrm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Organized as the Hudson County Alliance to End Homelessness</a:t>
            </a:r>
          </a:p>
          <a:p>
            <a:pPr lvl="3">
              <a:buClr>
                <a:srgbClr val="F96A1B"/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000000"/>
                </a:solidFill>
              </a:rPr>
              <a:t>Formalized the process with the creation of bylaws in 2011</a:t>
            </a:r>
            <a:endParaRPr lang="en-US" sz="1900" dirty="0">
              <a:solidFill>
                <a:srgbClr val="000000"/>
              </a:solidFill>
            </a:endParaRPr>
          </a:p>
          <a:p>
            <a:pPr lvl="3">
              <a:buClr>
                <a:srgbClr val="F96A1B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Diverse Executive </a:t>
            </a:r>
            <a:r>
              <a:rPr lang="en-US" sz="1900" dirty="0" smtClean="0">
                <a:solidFill>
                  <a:srgbClr val="000000"/>
                </a:solidFill>
              </a:rPr>
              <a:t>Board</a:t>
            </a:r>
          </a:p>
          <a:p>
            <a:pPr lvl="3">
              <a:buClr>
                <a:srgbClr val="F96A1B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A</a:t>
            </a:r>
            <a:r>
              <a:rPr lang="en-US" sz="1900" dirty="0" smtClean="0">
                <a:solidFill>
                  <a:srgbClr val="000000"/>
                </a:solidFill>
              </a:rPr>
              <a:t>ctive </a:t>
            </a:r>
            <a:r>
              <a:rPr lang="en-US" sz="1900" dirty="0">
                <a:solidFill>
                  <a:srgbClr val="000000"/>
                </a:solidFill>
              </a:rPr>
              <a:t>committees include, Veterans, Youth and Frequent Utilizers </a:t>
            </a:r>
          </a:p>
          <a:p>
            <a:pPr lvl="0"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000000"/>
                </a:solidFill>
              </a:rPr>
              <a:t>Collaboration</a:t>
            </a:r>
            <a:endParaRPr lang="en-US" sz="1900" dirty="0">
              <a:solidFill>
                <a:srgbClr val="000000"/>
              </a:solidFill>
            </a:endParaRPr>
          </a:p>
          <a:p>
            <a:pPr lvl="3">
              <a:buClr>
                <a:srgbClr val="F96A1B"/>
              </a:buClr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000000"/>
                </a:solidFill>
              </a:rPr>
              <a:t>Hudson County Division of Housing and Community Development and Jersey </a:t>
            </a:r>
            <a:r>
              <a:rPr lang="en-US" sz="1900" dirty="0">
                <a:solidFill>
                  <a:srgbClr val="000000"/>
                </a:solidFill>
              </a:rPr>
              <a:t>City </a:t>
            </a:r>
            <a:r>
              <a:rPr lang="en-US" sz="1900" dirty="0" smtClean="0">
                <a:solidFill>
                  <a:srgbClr val="000000"/>
                </a:solidFill>
              </a:rPr>
              <a:t>Division of Community </a:t>
            </a:r>
            <a:r>
              <a:rPr lang="en-US" sz="1900" dirty="0">
                <a:solidFill>
                  <a:srgbClr val="000000"/>
                </a:solidFill>
              </a:rPr>
              <a:t>Development </a:t>
            </a:r>
            <a:r>
              <a:rPr lang="en-US" sz="1900" dirty="0" smtClean="0">
                <a:solidFill>
                  <a:srgbClr val="000000"/>
                </a:solidFill>
              </a:rPr>
              <a:t>Serve as Co-chairs</a:t>
            </a:r>
            <a:endParaRPr lang="en-US" sz="1900" dirty="0">
              <a:solidFill>
                <a:srgbClr val="000000"/>
              </a:solidFill>
            </a:endParaRPr>
          </a:p>
          <a:p>
            <a:pPr lvl="3">
              <a:buClr>
                <a:srgbClr val="F96A1B"/>
              </a:buClr>
              <a:buFont typeface="Arial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Hudson County Health and Human Services, Office of Homeless Services, lead partner.</a:t>
            </a:r>
          </a:p>
          <a:p>
            <a:pPr lvl="3">
              <a:buClr>
                <a:srgbClr val="F96A1B"/>
              </a:buClr>
              <a:buFont typeface="Arial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An average of 25 different nonprofits, stakeholders and government entities </a:t>
            </a:r>
            <a:r>
              <a:rPr lang="en-US" sz="1900" dirty="0" smtClean="0">
                <a:solidFill>
                  <a:srgbClr val="000000"/>
                </a:solidFill>
              </a:rPr>
              <a:t>represented at monthly meetings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72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10600" cy="548640"/>
          </a:xfrm>
        </p:spPr>
        <p:txBody>
          <a:bodyPr/>
          <a:lstStyle/>
          <a:p>
            <a:pPr algn="ctr"/>
            <a:r>
              <a:rPr lang="en-US" sz="3200" dirty="0" smtClean="0"/>
              <a:t>Hudson county continuum of care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696200" cy="3810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/>
              <a:t>Over $6 Million awarded to nonprofits in </a:t>
            </a:r>
            <a:r>
              <a:rPr lang="en-US" sz="2400" b="0" dirty="0" smtClean="0"/>
              <a:t>2016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/>
              <a:t>Reallocated over $2.8 Million from Transitional Housing, SSO projects and poor performing programs since 2012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/>
              <a:t>Reallocated funds were used to create Coordinated Assessment, Rapid Rehousing and Permanent Supportive Housing projects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/>
              <a:t>Successfully secured  CoC </a:t>
            </a:r>
            <a:r>
              <a:rPr lang="en-US" sz="2400" b="0" dirty="0"/>
              <a:t>Bonus </a:t>
            </a:r>
            <a:r>
              <a:rPr lang="en-US" sz="2400" b="0" dirty="0" smtClean="0"/>
              <a:t>Funds for new programs</a:t>
            </a:r>
          </a:p>
        </p:txBody>
      </p:sp>
    </p:spTree>
    <p:extLst>
      <p:ext uri="{BB962C8B-B14F-4D97-AF65-F5344CB8AC3E}">
        <p14:creationId xmlns:p14="http://schemas.microsoft.com/office/powerpoint/2010/main" val="11627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10600" cy="548640"/>
          </a:xfrm>
        </p:spPr>
        <p:txBody>
          <a:bodyPr/>
          <a:lstStyle/>
          <a:p>
            <a:pPr algn="ctr"/>
            <a:r>
              <a:rPr lang="en-US" sz="3200" dirty="0" smtClean="0"/>
              <a:t>Coordinated entry program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458200" cy="41148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Goal: All individuals </a:t>
            </a:r>
            <a:r>
              <a:rPr lang="en-US" sz="2400" dirty="0"/>
              <a:t>and families </a:t>
            </a:r>
            <a:r>
              <a:rPr lang="en-US" sz="2400" dirty="0" smtClean="0"/>
              <a:t>experiencing homeless will </a:t>
            </a:r>
            <a:r>
              <a:rPr lang="en-US" sz="2400" dirty="0"/>
              <a:t>be assessed </a:t>
            </a:r>
            <a:r>
              <a:rPr lang="en-US" sz="2400" dirty="0" smtClean="0"/>
              <a:t>and directed to the most appropriate housing and services based on their individual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Fully implemented in </a:t>
            </a:r>
            <a:r>
              <a:rPr lang="en-US" sz="2400" dirty="0"/>
              <a:t>2015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/>
              <a:t>Agency based model – Garden State Episcopal CDC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2000" dirty="0" smtClean="0"/>
              <a:t>Two physical locations, street outreach and scattered site at shelters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/>
              <a:t>Individuals/families prioritized for housing based on </a:t>
            </a:r>
            <a:r>
              <a:rPr lang="en-US" sz="2400" dirty="0"/>
              <a:t>assessment score and </a:t>
            </a:r>
            <a:r>
              <a:rPr lang="en-US" sz="2400" dirty="0" smtClean="0"/>
              <a:t>HUD Notice CPD-16-11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All CoC </a:t>
            </a:r>
            <a:r>
              <a:rPr lang="en-US" sz="2400" dirty="0" smtClean="0"/>
              <a:t>and ESG funded RRH and PSH programs must only take referrals from CEP</a:t>
            </a:r>
          </a:p>
          <a:p>
            <a:pPr lvl="3">
              <a:buFont typeface="Arial" pitchFamily="34" charset="0"/>
              <a:buChar char="•"/>
            </a:pPr>
            <a:r>
              <a:rPr lang="en-US" sz="2400" dirty="0" smtClean="0"/>
              <a:t>Expanded to include others: HUD multifamily preference, HCHTF, HOME, CDBG and LIHTC Projects</a:t>
            </a:r>
          </a:p>
        </p:txBody>
      </p:sp>
    </p:spTree>
    <p:extLst>
      <p:ext uri="{BB962C8B-B14F-4D97-AF65-F5344CB8AC3E}">
        <p14:creationId xmlns:p14="http://schemas.microsoft.com/office/powerpoint/2010/main" val="139536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10600" cy="548640"/>
          </a:xfrm>
        </p:spPr>
        <p:txBody>
          <a:bodyPr/>
          <a:lstStyle/>
          <a:p>
            <a:pPr algn="ctr"/>
            <a:r>
              <a:rPr lang="en-US" sz="3200" dirty="0" smtClean="0"/>
              <a:t>Benefits of Coordinated entry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848600" cy="3886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/>
              <a:t>Simplifies the process for individuals and families experiencing homelessness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/>
              <a:t>Allows housing providers to focus on providing housing and supportive services, not identifying new clients/tenants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/>
              <a:t>Ensures households and individuals are referred to the most appropriate level of housing based on their need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/>
              <a:t>Provides ongoing </a:t>
            </a:r>
            <a:r>
              <a:rPr lang="en-US" sz="2400" b="0" dirty="0"/>
              <a:t>case management until housing is available</a:t>
            </a:r>
          </a:p>
          <a:p>
            <a:pPr marL="0" indent="0"/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61356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Coordinated entry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1580 households were served through CEP in 2016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464 households exited/discharged from the program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/>
              <a:t>62% or 288 went to a permanent housing location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/>
              <a:t>Less than 2% returned to homelessness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/>
              <a:t>Median length of stay for those permanently housed was approximately 5 months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78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20940" cy="548640"/>
          </a:xfrm>
        </p:spPr>
        <p:txBody>
          <a:bodyPr/>
          <a:lstStyle/>
          <a:p>
            <a:pPr algn="ctr"/>
            <a:r>
              <a:rPr lang="en-US" sz="3200" dirty="0" smtClean="0"/>
              <a:t>Frequent Users Initiative 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377116"/>
              </p:ext>
            </p:extLst>
          </p:nvPr>
        </p:nvGraphicFramePr>
        <p:xfrm>
          <a:off x="-1066800" y="914400"/>
          <a:ext cx="8001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38800" y="1447800"/>
            <a:ext cx="312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Goal: </a:t>
            </a:r>
          </a:p>
          <a:p>
            <a:r>
              <a:rPr lang="en-US" sz="2400" dirty="0" smtClean="0"/>
              <a:t>Identify and house those who are the most frequent utilizers of the Hudson County Jail, local hospitals and the Homeless System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748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10E66E-5BF7-4FE1-971A-8AFF9A91C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7DA4F2-568E-41C9-8012-0484FFBCE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5B28B1-5D10-48AC-8CB3-06CC19302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3573</TotalTime>
  <Words>923</Words>
  <Application>Microsoft Office PowerPoint</Application>
  <PresentationFormat>On-screen Show (4:3)</PresentationFormat>
  <Paragraphs>122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Angles</vt:lpstr>
      <vt:lpstr>Hudson County Division of Housing and Community Development</vt:lpstr>
      <vt:lpstr>Hudson county</vt:lpstr>
      <vt:lpstr>Hudson county Division of Housing And Community Development</vt:lpstr>
      <vt:lpstr>Hudson County Continuum of Care</vt:lpstr>
      <vt:lpstr>Hudson county continuum of care</vt:lpstr>
      <vt:lpstr>Coordinated entry program</vt:lpstr>
      <vt:lpstr>Benefits of Coordinated entry</vt:lpstr>
      <vt:lpstr>Coordinated entry results</vt:lpstr>
      <vt:lpstr>Frequent Users Initiative </vt:lpstr>
      <vt:lpstr>Hudson County Department of Corrections and Rehabilitation </vt:lpstr>
      <vt:lpstr>Corrections and Housing Partnership</vt:lpstr>
      <vt:lpstr>Actual data match</vt:lpstr>
      <vt:lpstr>Permanent Supportive housing for Frequent Utilizers</vt:lpstr>
      <vt:lpstr>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Hudson County FUSE Initiative</dc:title>
  <dc:creator>Randi Moore</dc:creator>
  <cp:lastModifiedBy>randi moore</cp:lastModifiedBy>
  <cp:revision>141</cp:revision>
  <cp:lastPrinted>2017-02-22T00:15:06Z</cp:lastPrinted>
  <dcterms:created xsi:type="dcterms:W3CDTF">2016-05-18T16:33:07Z</dcterms:created>
  <dcterms:modified xsi:type="dcterms:W3CDTF">2017-02-22T12:19:32Z</dcterms:modified>
</cp:coreProperties>
</file>